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2"/>
  </p:notesMasterIdLst>
  <p:sldIdLst>
    <p:sldId id="265" r:id="rId2"/>
    <p:sldId id="264" r:id="rId3"/>
    <p:sldId id="307" r:id="rId4"/>
    <p:sldId id="266" r:id="rId5"/>
    <p:sldId id="259" r:id="rId6"/>
    <p:sldId id="273" r:id="rId7"/>
    <p:sldId id="274" r:id="rId8"/>
    <p:sldId id="277" r:id="rId9"/>
    <p:sldId id="276" r:id="rId10"/>
    <p:sldId id="278" r:id="rId11"/>
    <p:sldId id="271" r:id="rId12"/>
    <p:sldId id="260" r:id="rId13"/>
    <p:sldId id="275" r:id="rId14"/>
    <p:sldId id="261" r:id="rId15"/>
    <p:sldId id="263" r:id="rId16"/>
    <p:sldId id="272" r:id="rId17"/>
    <p:sldId id="268" r:id="rId18"/>
    <p:sldId id="283" r:id="rId19"/>
    <p:sldId id="297" r:id="rId20"/>
    <p:sldId id="288" r:id="rId21"/>
    <p:sldId id="289" r:id="rId22"/>
    <p:sldId id="299" r:id="rId23"/>
    <p:sldId id="300" r:id="rId24"/>
    <p:sldId id="298" r:id="rId25"/>
    <p:sldId id="290" r:id="rId26"/>
    <p:sldId id="291" r:id="rId27"/>
    <p:sldId id="292" r:id="rId28"/>
    <p:sldId id="295" r:id="rId29"/>
    <p:sldId id="303" r:id="rId30"/>
    <p:sldId id="304" r:id="rId31"/>
    <p:sldId id="293" r:id="rId32"/>
    <p:sldId id="294" r:id="rId33"/>
    <p:sldId id="296" r:id="rId34"/>
    <p:sldId id="301" r:id="rId35"/>
    <p:sldId id="302" r:id="rId36"/>
    <p:sldId id="305" r:id="rId37"/>
    <p:sldId id="306" r:id="rId38"/>
    <p:sldId id="281" r:id="rId39"/>
    <p:sldId id="308" r:id="rId40"/>
    <p:sldId id="280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5526F8F5-0177-42CA-BFEC-D0BD3159741E}">
          <p14:sldIdLst>
            <p14:sldId id="265"/>
            <p14:sldId id="264"/>
            <p14:sldId id="307"/>
            <p14:sldId id="266"/>
            <p14:sldId id="259"/>
            <p14:sldId id="273"/>
            <p14:sldId id="274"/>
            <p14:sldId id="277"/>
            <p14:sldId id="276"/>
            <p14:sldId id="278"/>
            <p14:sldId id="271"/>
            <p14:sldId id="260"/>
            <p14:sldId id="275"/>
            <p14:sldId id="261"/>
            <p14:sldId id="263"/>
            <p14:sldId id="272"/>
            <p14:sldId id="268"/>
            <p14:sldId id="283"/>
            <p14:sldId id="297"/>
            <p14:sldId id="288"/>
            <p14:sldId id="289"/>
            <p14:sldId id="299"/>
            <p14:sldId id="300"/>
            <p14:sldId id="298"/>
            <p14:sldId id="290"/>
            <p14:sldId id="291"/>
            <p14:sldId id="292"/>
            <p14:sldId id="295"/>
            <p14:sldId id="303"/>
            <p14:sldId id="304"/>
            <p14:sldId id="293"/>
            <p14:sldId id="294"/>
            <p14:sldId id="296"/>
            <p14:sldId id="301"/>
            <p14:sldId id="302"/>
            <p14:sldId id="305"/>
            <p14:sldId id="306"/>
            <p14:sldId id="281"/>
            <p14:sldId id="308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37515-DB41-4D0E-BC0F-D530003BC0C7}" type="datetimeFigureOut">
              <a:rPr lang="el-GR" smtClean="0"/>
              <a:t>24/6/2021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E17D2-53CA-46C6-B973-FE2C188BBF85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F0F5D-EB1B-4E32-8B42-250C75A682E2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F0F5D-EB1B-4E32-8B42-250C75A682E2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6547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05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5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46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97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46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F0F5D-EB1B-4E32-8B42-250C75A682E2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6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75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0F5D-EB1B-4E32-8B42-250C75A682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3B988D-B2C2-42A5-BD5E-B77B6238298B}" type="datetimeFigureOut">
              <a:rPr lang="el-GR" smtClean="0"/>
              <a:pPr/>
              <a:t>24/6/2021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7117BD8-4087-4419-A9EB-98A62FFF2578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earesolomon.com/mag/on-the-move-el/h-ellada-tha-metaniwsei-poy-den-mas-aksiopoihse/?lang=el&amp;fbclid=IwAR0gfoucZaD7XpvVzEA0nxfLIZEfRWk_d0V-9F7Mzs8a0NtnmXKQydtpGx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33400" y="2002971"/>
            <a:ext cx="8077200" cy="664029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ΕΡΓΑΣΙΑΚΗ ΕΝΤΑΞΗ ΠΡΟΣΦΥΓΩΝ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9E15F95-BD16-4EE5-8E9F-9A30FFCD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876800"/>
            <a:ext cx="8305800" cy="1695450"/>
          </a:xfrm>
          <a:prstGeom prst="rect">
            <a:avLst/>
          </a:prstGeom>
        </p:spPr>
      </p:pic>
      <p:sp>
        <p:nvSpPr>
          <p:cNvPr id="4" name="2 - Υπότιτλος">
            <a:extLst>
              <a:ext uri="{FF2B5EF4-FFF2-40B4-BE49-F238E27FC236}">
                <a16:creationId xmlns:a16="http://schemas.microsoft.com/office/drawing/2014/main" id="{33B31C15-7D37-4927-825B-83E69B45C19A}"/>
              </a:ext>
            </a:extLst>
          </p:cNvPr>
          <p:cNvSpPr txBox="1">
            <a:spLocks/>
          </p:cNvSpPr>
          <p:nvPr/>
        </p:nvSpPr>
        <p:spPr>
          <a:xfrm>
            <a:off x="559526" y="3096985"/>
            <a:ext cx="8077200" cy="865415"/>
          </a:xfrm>
          <a:prstGeom prst="rect">
            <a:avLst/>
          </a:prstGeom>
        </p:spPr>
        <p:txBody>
          <a:bodyPr vert="horz" lIns="0" rIns="18288">
            <a:normAutofit fontScale="700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b="1" dirty="0"/>
              <a:t>Πέμπτη 24 Ιουνίου 2021</a:t>
            </a:r>
          </a:p>
          <a:p>
            <a:pPr algn="ctr"/>
            <a:r>
              <a:rPr lang="el-GR" b="1" dirty="0"/>
              <a:t>Βασίλης </a:t>
            </a:r>
            <a:r>
              <a:rPr lang="el-GR" b="1" dirty="0" err="1"/>
              <a:t>Μπέλλης</a:t>
            </a:r>
            <a:endParaRPr lang="el-GR" b="1" dirty="0"/>
          </a:p>
          <a:p>
            <a:pPr algn="ctr"/>
            <a:r>
              <a:rPr lang="el-GR" b="1" dirty="0"/>
              <a:t>Γενικός Διευθυντής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χλόη, υπαίθριος, ουρανός, άτομ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098315E5-A79B-4863-87F3-FA134BD63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9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8789" y="533400"/>
            <a:ext cx="7543800" cy="591312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Η συνέχεια</a:t>
            </a: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51816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l-GR" sz="1600" dirty="0"/>
              <a:t>Εφαρμόζοντας την ίδια μεθοδολογία (διαμεσολάβηση, εκπαίδευση, συμβουλευτική), οργανώθηκαν συνεργεία για: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Τη συγκομιδή καπνού, 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Το σκάλισμα καλλιεργειών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Την φόρτο – εκφόρτωση δεμάτων άχυρου ή μηδικής.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Οργανώθηκε επικοινωνία με αγρότες με στόχο την ενημέρωσή τους για τις δυνατότητες απασχόλησης προσφύγων, προσέχοντας τα εξής: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Ένα συγκεκριμένο συνεργείο (ομάδα προσφύγων) συνεργαζόταν με τον ίδιο αγρότη, με στόχο να εδραιωθούν σχέσεις εμπιστοσύνης και μακροχρόνιες προοπτικές συνεργασίας. 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Στα συνεργεία γινόταν μόνον επί μέρους αλλαγές, σε περιπτώσεις που κάποιοι πρόσφυγες είχαν κώλυμα για κάποια μέρα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Η απασχόληση του συνεργείου σε άλλον αγρότη – εργοδότη γινόταν μόνον αν η εργασία ολοκληρωνόταν.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Οργανώθηκε συνάντηση με διάφορες υπηρεσίες και φορείς (Επιθεώρηση εργασίας, ΙΚΑ, Τράπεζα) για διευκρίνηση θεμάτων: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Καθεστώς απασχόλησης ανηλίκων (πάνω από 16 ετών και κάτω από 18). Αυτό έγινε λόγω του αιτήματος κάποιων ωφελουμένων να απασχοληθούν και τα απιδιά τους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Διαδικασία ασφάλισης εργαζομένων προσφύγων (</a:t>
            </a:r>
            <a:r>
              <a:rPr lang="el-GR" sz="1400" dirty="0" err="1"/>
              <a:t>εργόσημο</a:t>
            </a:r>
            <a:r>
              <a:rPr lang="el-GR" sz="1400" dirty="0"/>
              <a:t>)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Διαδικασία ανοίγματος λογαριασμού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Οργανώθηκε συνάντηση με ομάδα γυναικών προσφύγων για να ενημερωθούν για τις ευκαιρίες απασχόλησής τους: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Ως εργάτριες γης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Ως μέλη Συνεταιρισμού εργαζομένων ή </a:t>
            </a:r>
            <a:r>
              <a:rPr lang="el-GR" sz="1400" dirty="0" err="1"/>
              <a:t>ΚοινΣΕπ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00515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n-gkitsa\Desktop\New folder\IMG_291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88392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υπαίθριος, χλόη, αναζήτηση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1B61D1F-18CD-4DE9-9FDA-1A6EA8DF7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n-gkitsa\Desktop\New folder\IMG_292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86868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n-gkitsa\Desktop\New folder\IMG_2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6106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εσωτερικό, τοίχος, άτομο, δωμάτι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67B6E7BF-E884-44B8-8813-5B4DEAA5D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7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2000" y="704088"/>
            <a:ext cx="7543800" cy="515112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Μαθήματα που έμαθε η ομάδα!</a:t>
            </a: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5257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l-GR" sz="1600" dirty="0"/>
              <a:t>Η απασχόληση των </a:t>
            </a:r>
            <a:r>
              <a:rPr lang="en-US" sz="1600" dirty="0" err="1"/>
              <a:t>PoCs</a:t>
            </a:r>
            <a:r>
              <a:rPr lang="el-GR" sz="1600" dirty="0"/>
              <a:t> ως εργάτες γης απαιτεί συμβουλευτική, καθοδήγηση και εκπαίδευση</a:t>
            </a:r>
            <a:r>
              <a:rPr lang="en-US" sz="1600" dirty="0"/>
              <a:t>, </a:t>
            </a:r>
            <a:r>
              <a:rPr lang="el-GR" sz="1600" dirty="0"/>
              <a:t>ιδιαίτερα</a:t>
            </a:r>
            <a:r>
              <a:rPr lang="en-US" sz="1600" dirty="0"/>
              <a:t> </a:t>
            </a:r>
            <a:r>
              <a:rPr lang="el-GR" sz="1600" dirty="0"/>
              <a:t>στα πρώτα βήματα. 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Απαιτείται η ανάπτυξη σχέσεων εμπιστοσύνης με τους παραγωγούς ή εργοδότες.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Χρειάζεται ειδική οργάνωση για την «υποδοχή και διαχείριση» των αιτημάτων από εργοδότες που θέλουν να απασχολήσουν Πρόσφυγες.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Διαφορετικές κοινότητες προσφύγων υιοθετούν διαφορετικές στρατηγικές απασχόλησης. Κάποιες κοινότητες προσφύγων δεν επιθυμούν τη νόμιμη εργασία, γιατί έχουν παρασυρθεί σε στερεοτυπικές αντιλήψεις (π.χ. η νόμιμη απασχόληση θα τους εμποδίσει να εγκατασταθούν σε άλλη χώρα). Όσοι έχουν υιοθετήσει αυτούς τους ισχυρισμούς, συνήθως, αρνούνται και να εκπαιδευτούν.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Οι αγρότες προτιμούν μετανάστες γιατί αυτοί επενδύουν στην απασχόληση, ενώ οι Πρόσφυγες έχουν κάνει άλλες επιλογές για τη ζωή τους (φυγή από τη χώρα, κυρίως)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Οι Πρόσφυγες που δέχονται να εργαστούν νόμιμα σε αγροτικές εργασίες, συνήθως, επιτυγχάνουν εξίσου να απασχοληθούν και σε τοπικές επιχειρήσεις και αντιστρόφως.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Υπάρχουν ουσιαστικά εμπόδια στην απασχόληση στον αγροτικό χώρο, κυρίως στη στέγαση και στη μεταφορά. Τα ίδια εμπόδια αντιμετωπίζουν και όσοι Έλληνες θα επέλεγαν απασχόληση σε αγροτικές περιοχές!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Η συμβολή της Συνεταιριστικής Τράπεζας ήταν καταλυτική, ιδιαίτερα στο ταχύτατο άνοιγμα τραπεζικών λογαριασμών, αλλά και στην ενθάρρυνση για την ανάπτυξη οικονομικής δραστηριότητας (απλής απασχόλησης ή σχέδιο επιχειρηματικότητας)</a:t>
            </a:r>
          </a:p>
        </p:txBody>
      </p:sp>
    </p:spTree>
    <p:extLst>
      <p:ext uri="{BB962C8B-B14F-4D97-AF65-F5344CB8AC3E}">
        <p14:creationId xmlns:p14="http://schemas.microsoft.com/office/powerpoint/2010/main" val="951598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3200"/>
            <a:ext cx="7543800" cy="591312"/>
          </a:xfrm>
        </p:spPr>
        <p:txBody>
          <a:bodyPr>
            <a:noAutofit/>
          </a:bodyPr>
          <a:lstStyle/>
          <a:p>
            <a:pPr algn="ctr"/>
            <a:r>
              <a:rPr lang="el-GR" sz="3600" b="1" i="1" dirty="0">
                <a:solidFill>
                  <a:srgbClr val="002060"/>
                </a:solidFill>
              </a:rPr>
              <a:t>Άλλες δράσεις ένταξης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311758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Δημιουργία Οικιακών Κήπων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D3EF8A-0041-4C40-B986-52169BAF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4696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6A67855-1728-408F-AE6C-6723097D0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854696"/>
            <a:ext cx="3251200" cy="2438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67B1096-0C1D-4B17-B9FC-D7DB1B15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196" y="1196751"/>
            <a:ext cx="2807804" cy="37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967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2000" y="704088"/>
            <a:ext cx="7543800" cy="743712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Οι Πρόσφυγες στην Καρδίτσα και το πρόγραμμα </a:t>
            </a:r>
            <a:r>
              <a:rPr lang="en-US" sz="2000" b="1" i="1" dirty="0">
                <a:solidFill>
                  <a:srgbClr val="002060"/>
                </a:solidFill>
              </a:rPr>
              <a:t>ESTIA</a:t>
            </a: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5800" y="1676400"/>
            <a:ext cx="7696200" cy="4800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l-GR" sz="1800" dirty="0"/>
              <a:t>Έτος έναρξης: 2017</a:t>
            </a:r>
          </a:p>
          <a:p>
            <a:pPr>
              <a:buFont typeface="Wingdings" pitchFamily="2" charset="2"/>
              <a:buChar char="v"/>
            </a:pPr>
            <a:r>
              <a:rPr lang="el-GR" sz="1800" dirty="0"/>
              <a:t>Οργανισμός διαχείρισης: </a:t>
            </a:r>
          </a:p>
          <a:p>
            <a:pPr lvl="1">
              <a:buFont typeface="Wingdings" pitchFamily="2" charset="2"/>
              <a:buChar char="v"/>
            </a:pPr>
            <a:r>
              <a:rPr lang="el-GR" sz="1600" dirty="0"/>
              <a:t>Αρχικά η Ύπατη Αρμοστεία του ΟΗΕ</a:t>
            </a:r>
          </a:p>
          <a:p>
            <a:pPr lvl="1">
              <a:buFont typeface="Wingdings" pitchFamily="2" charset="2"/>
              <a:buChar char="v"/>
            </a:pPr>
            <a:r>
              <a:rPr lang="el-GR" sz="1600" dirty="0"/>
              <a:t>Σήμερα: το Υπουργείο Μετανάστευσης και Ασύλου</a:t>
            </a:r>
          </a:p>
          <a:p>
            <a:pPr>
              <a:buFont typeface="Wingdings" pitchFamily="2" charset="2"/>
              <a:buChar char="v"/>
            </a:pPr>
            <a:r>
              <a:rPr lang="el-GR" sz="1800" dirty="0"/>
              <a:t>Πληθυσμός: Σήμερα 460 άτομα με αρχικό πληθυσμό τα 180 άτομα</a:t>
            </a:r>
          </a:p>
          <a:p>
            <a:pPr>
              <a:buFont typeface="Wingdings" pitchFamily="2" charset="2"/>
              <a:buChar char="v"/>
            </a:pPr>
            <a:r>
              <a:rPr lang="el-GR" sz="1800" dirty="0"/>
              <a:t>Εθνικότητες: 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Αραβόφωνοι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Γαλλόφωνοι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Αγγλόφωνοι (λίγοι)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 err="1"/>
              <a:t>Φαρσόφωνοι</a:t>
            </a:r>
            <a:r>
              <a:rPr lang="el-GR" sz="1400" dirty="0"/>
              <a:t> (προσεχώς)</a:t>
            </a:r>
          </a:p>
          <a:p>
            <a:pPr>
              <a:buFont typeface="Wingdings" pitchFamily="2" charset="2"/>
              <a:buChar char="v"/>
            </a:pPr>
            <a:r>
              <a:rPr lang="el-GR" sz="1800" dirty="0"/>
              <a:t>Στέγαση: Σε 71 διαμερίσματα</a:t>
            </a:r>
            <a:endParaRPr lang="el-GR" sz="1600" dirty="0"/>
          </a:p>
          <a:p>
            <a:pPr>
              <a:buFont typeface="Wingdings" pitchFamily="2" charset="2"/>
              <a:buChar char="v"/>
            </a:pPr>
            <a:r>
              <a:rPr lang="el-GR" sz="1800" dirty="0"/>
              <a:t>Αρχική στρατηγική του φορέα: </a:t>
            </a:r>
          </a:p>
          <a:p>
            <a:pPr lvl="1">
              <a:buFont typeface="Wingdings" pitchFamily="2" charset="2"/>
              <a:buChar char="v"/>
            </a:pPr>
            <a:r>
              <a:rPr lang="el-GR" sz="1600" dirty="0"/>
              <a:t>Κυρίως αναπτυξιακή και δευτερευόντως ανθρωπιστική</a:t>
            </a:r>
          </a:p>
          <a:p>
            <a:pPr lvl="1">
              <a:buFont typeface="Wingdings" pitchFamily="2" charset="2"/>
              <a:buChar char="v"/>
            </a:pPr>
            <a:r>
              <a:rPr lang="el-GR" sz="1600" dirty="0"/>
              <a:t>Κοινοτική προσέγγιση (προσπάθεια για δημιουργία συλλόγου, τακτικές συναντήσεις με τις κοινότητες, φυσικά ή μέσω ψηφιακών τεχνολογιών)</a:t>
            </a:r>
          </a:p>
          <a:p>
            <a:pPr lvl="1">
              <a:buFont typeface="Wingdings" pitchFamily="2" charset="2"/>
              <a:buChar char="v"/>
            </a:pPr>
            <a:r>
              <a:rPr lang="el-GR" sz="1600" dirty="0"/>
              <a:t>Έμφαση της ενταξιακής στρατηγικής στην ανάπτυξη «μεταφέρσιμων δεξιοτήτων»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hp-anka\Multimedia\17004 - UNHCR\Μαθήματα Ελληνικών\3ο Μάθημα\IMG_1178.JPG">
            <a:extLst>
              <a:ext uri="{FF2B5EF4-FFF2-40B4-BE49-F238E27FC236}">
                <a16:creationId xmlns:a16="http://schemas.microsoft.com/office/drawing/2014/main" id="{A84CBD4B-A2A9-4D70-A412-0AC171C0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2" y="1358413"/>
            <a:ext cx="5285341" cy="3963781"/>
          </a:xfrm>
          <a:prstGeom prst="rect">
            <a:avLst/>
          </a:prstGeom>
          <a:noFill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F1A5CDC-1837-42B7-B9AD-6587603F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1203" y="0"/>
            <a:ext cx="3859370" cy="643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Μαθήματα Ελληνικών για ενήλικες</a:t>
            </a:r>
          </a:p>
        </p:txBody>
      </p:sp>
    </p:spTree>
    <p:extLst>
      <p:ext uri="{BB962C8B-B14F-4D97-AF65-F5344CB8AC3E}">
        <p14:creationId xmlns:p14="http://schemas.microsoft.com/office/powerpoint/2010/main" val="543403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Σχολείο 2</a:t>
            </a:r>
            <a:r>
              <a:rPr lang="el-GR" baseline="30000" dirty="0"/>
              <a:t>ης</a:t>
            </a:r>
            <a:r>
              <a:rPr lang="el-GR" dirty="0"/>
              <a:t> Ευκαιρίας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91308FC-7187-4338-9C06-C52DF2164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4624327" cy="346824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B72463-D251-4041-A4BA-39C0651431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617" y="1228157"/>
            <a:ext cx="4612384" cy="34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32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D4F8BA7A-AAB0-47F0-9F95-89FB7914C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F53EA94-84FA-460C-819F-0E5C7C289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29000"/>
            <a:ext cx="4572000" cy="34290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FF5D61F-C8CD-4346-A207-540DDAB7B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367" y="-44389"/>
            <a:ext cx="4341941" cy="3256457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B355D1C-DCD5-4541-9A1E-5FF42286A5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943" y="3217332"/>
            <a:ext cx="4341942" cy="32564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Δημιουργία συλλόγου κοινότητας Αραβόφωνων</a:t>
            </a:r>
          </a:p>
        </p:txBody>
      </p:sp>
    </p:spTree>
    <p:extLst>
      <p:ext uri="{BB962C8B-B14F-4D97-AF65-F5344CB8AC3E}">
        <p14:creationId xmlns:p14="http://schemas.microsoft.com/office/powerpoint/2010/main" val="416072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75C41778-2D01-40CE-99A9-6FAEAE4A10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198EC3D-7EB1-4945-86E1-44605442A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06352"/>
            <a:ext cx="4571999" cy="3429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3BE2481-A2AE-47CC-B3C0-3067CF414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0"/>
            <a:ext cx="4572000" cy="342900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782346E-21F1-4CFD-BC19-7FF567777E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3429000"/>
            <a:ext cx="4572001" cy="34290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Δημιουργία συλλόγου κοινότητας Αφρικανών (Γαλλόφωνων)</a:t>
            </a:r>
          </a:p>
        </p:txBody>
      </p:sp>
    </p:spTree>
    <p:extLst>
      <p:ext uri="{BB962C8B-B14F-4D97-AF65-F5344CB8AC3E}">
        <p14:creationId xmlns:p14="http://schemas.microsoft.com/office/powerpoint/2010/main" val="4135193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Προώθηση απασχόλησης σε επιχειρήσεις</a:t>
            </a:r>
          </a:p>
        </p:txBody>
      </p:sp>
      <p:pic>
        <p:nvPicPr>
          <p:cNvPr id="7" name="Picture 2" descr="https://scontent.fath7-1.fna.fbcdn.net/v/t1.15752-9/56610499_2601491763256587_7696121369074860032_n.jpg?_nc_cat=103&amp;_nc_ht=scontent.fath7-1.fna&amp;oh=be0cfd61d3fa3722ea3821d8a9a230a6&amp;oe=5D479070">
            <a:extLst>
              <a:ext uri="{FF2B5EF4-FFF2-40B4-BE49-F238E27FC236}">
                <a16:creationId xmlns:a16="http://schemas.microsoft.com/office/drawing/2014/main" id="{C9C8EE61-5378-42E4-9441-7D01241F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916875" cy="38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F00C9AC-01CC-417E-A9EB-2E47464385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455" y="1283707"/>
            <a:ext cx="2809371" cy="374582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A8AD845-F2EC-4A8E-B3E1-690E1A521C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26" y="1878546"/>
            <a:ext cx="3413173" cy="25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34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89919" y="5408931"/>
            <a:ext cx="8007424" cy="64807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l-GR" sz="1800" b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Εκδήλωση στο Μουσικό σχολείο</a:t>
            </a:r>
          </a:p>
        </p:txBody>
      </p:sp>
      <p:sp>
        <p:nvSpPr>
          <p:cNvPr id="8" name="7 - Υπότιτλος"/>
          <p:cNvSpPr>
            <a:spLocks noGrp="1"/>
          </p:cNvSpPr>
          <p:nvPr>
            <p:ph type="subTitle" idx="1"/>
          </p:nvPr>
        </p:nvSpPr>
        <p:spPr>
          <a:xfrm>
            <a:off x="685800" y="908720"/>
            <a:ext cx="8077200" cy="3816424"/>
          </a:xfrm>
        </p:spPr>
        <p:txBody>
          <a:bodyPr/>
          <a:lstStyle/>
          <a:p>
            <a:pPr algn="ctr">
              <a:buClr>
                <a:schemeClr val="accent3">
                  <a:lumMod val="75000"/>
                </a:schemeClr>
              </a:buClr>
            </a:pP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chemeClr val="accent3">
                  <a:lumMod val="75000"/>
                </a:schemeClr>
              </a:buClr>
            </a:pP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chemeClr val="accent3">
                  <a:lumMod val="75000"/>
                </a:schemeClr>
              </a:buClr>
            </a:pP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chemeClr val="accent3">
                  <a:lumMod val="75000"/>
                </a:schemeClr>
              </a:buClr>
            </a:pP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chemeClr val="accent3">
                  <a:lumMod val="75000"/>
                </a:schemeClr>
              </a:buClr>
            </a:pP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chemeClr val="accent3">
                  <a:lumMod val="75000"/>
                </a:schemeClr>
              </a:buClr>
            </a:pPr>
            <a:endParaRPr lang="en-US" sz="2400" dirty="0"/>
          </a:p>
          <a:p>
            <a:pPr algn="ctr">
              <a:buClr>
                <a:schemeClr val="accent3">
                  <a:lumMod val="75000"/>
                </a:schemeClr>
              </a:buClr>
            </a:pPr>
            <a:endParaRPr lang="el-G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80727"/>
            <a:ext cx="2736304" cy="364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2786189" cy="208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776" y="2895600"/>
            <a:ext cx="2786189" cy="208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\\hp-anka\Multimedia\17004 - UNHCR\2018-05-18°εκδήλωση μουσικό σχολείο\IMG_249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556792"/>
            <a:ext cx="3512479" cy="2634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D73CB25-EDAC-47A4-8511-5CD24810C0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7457"/>
            <a:ext cx="3894057" cy="292054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257E1F5-C7A7-43B5-892B-15CF10332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0"/>
            <a:ext cx="4503657" cy="33777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3DF1EBF-CE6F-4FC0-8972-2F62F79B33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62" y="2514600"/>
            <a:ext cx="518603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Μαθήματα Ζωγραφικής για παιδιά</a:t>
            </a:r>
          </a:p>
        </p:txBody>
      </p:sp>
    </p:spTree>
    <p:extLst>
      <p:ext uri="{BB962C8B-B14F-4D97-AF65-F5344CB8AC3E}">
        <p14:creationId xmlns:p14="http://schemas.microsoft.com/office/powerpoint/2010/main" val="675489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F84FD2-B072-4F0F-9ACA-A22CEFBECE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" y="-11691"/>
            <a:ext cx="4540696" cy="340552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6A659E7-8A14-496E-B281-6171E61C81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1" y="3389492"/>
            <a:ext cx="4724400" cy="35433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75BE895-D634-4136-866C-15895C80D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785" y="0"/>
            <a:ext cx="4618893" cy="346417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292B4E7-9A96-4E11-96F4-2FA90E46D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91" y="3439943"/>
            <a:ext cx="4557409" cy="3418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Θεατρικές παραστάσεις από την </a:t>
            </a:r>
            <a:r>
              <a:rPr lang="el-GR" dirty="0" err="1"/>
              <a:t>ΚοινΣΕπ</a:t>
            </a:r>
            <a:r>
              <a:rPr lang="el-GR" dirty="0"/>
              <a:t> ΡΟΔΑ</a:t>
            </a:r>
          </a:p>
        </p:txBody>
      </p:sp>
    </p:spTree>
    <p:extLst>
      <p:ext uri="{BB962C8B-B14F-4D97-AF65-F5344CB8AC3E}">
        <p14:creationId xmlns:p14="http://schemas.microsoft.com/office/powerpoint/2010/main" val="3359654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37" y="3284983"/>
            <a:ext cx="3646631" cy="27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283" y="1628800"/>
            <a:ext cx="3248717" cy="243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5" y="1340768"/>
            <a:ext cx="2259387" cy="30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4596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Συμμετοχή στα 51</a:t>
            </a:r>
            <a:r>
              <a:rPr lang="el-GR" baseline="30000" dirty="0">
                <a:solidFill>
                  <a:schemeClr val="bg1"/>
                </a:solidFill>
              </a:rPr>
              <a:t>α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Καραϊσκάκεια</a:t>
            </a:r>
            <a:r>
              <a:rPr lang="el-GR" dirty="0">
                <a:solidFill>
                  <a:schemeClr val="bg1"/>
                </a:solidFill>
              </a:rPr>
              <a:t>, την Παγκόσμια Ημέρα των Προσφύγων</a:t>
            </a:r>
          </a:p>
        </p:txBody>
      </p:sp>
    </p:spTree>
    <p:extLst>
      <p:ext uri="{BB962C8B-B14F-4D97-AF65-F5344CB8AC3E}">
        <p14:creationId xmlns:p14="http://schemas.microsoft.com/office/powerpoint/2010/main" val="3772821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1EFF36AA-DD19-449F-8E26-D4F5599CE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" y="29308"/>
            <a:ext cx="5347495" cy="401062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9ABA3E4-87B0-4BF8-84FF-B9E5F0F652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65" y="3185147"/>
            <a:ext cx="4822890" cy="36171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Αραβικό σχολείο για παιδιά</a:t>
            </a:r>
          </a:p>
        </p:txBody>
      </p:sp>
    </p:spTree>
    <p:extLst>
      <p:ext uri="{BB962C8B-B14F-4D97-AF65-F5344CB8AC3E}">
        <p14:creationId xmlns:p14="http://schemas.microsoft.com/office/powerpoint/2010/main" val="242198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2000" y="704088"/>
            <a:ext cx="7543800" cy="1143000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Οι ευκαιρίες για την απασχόληση Προσφύγων ως εργατών γης στην Καρδίτσα</a:t>
            </a: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5800" y="1935480"/>
            <a:ext cx="7696200" cy="438912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el-GR" sz="1800" dirty="0"/>
              <a:t>Ο πρωτογενής τομέας στο Νομό Καρδίτσας βρίσκεται σε διαδικασία αναδιάρθρωσης με κυρίαρχη τάση την υ</a:t>
            </a:r>
            <a:r>
              <a:rPr lang="el-GR" sz="1600" dirty="0"/>
              <a:t>ποκατάσταση της καλλιέργειας βαμβακιού, η οποία είναι μηχανοποιημένη, με άλλες πιο δυναμικές, οι οποίες απαιτούν εργατικά χέρια (κηπευτικά, δενδρώδεις καλλιέργειες, κτηνοτροφία)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Γι’ αυτό υπάρχει μεγάλη ζήτηση εργατών γης, στις καλλιέργειες πιπεριάς, καπνού, ντομάτας, αμπελιών κλπ. Επίσης υπάρχουν πολλές άλλες εργασίες που δημιουργούν ευκαιρίες για απασχόληση, όπως η φόρτωση – εκφόρτωση δεμάτων αχύρου, μηδικής ή άλλων κτηνοτροφικών φυτών, η φόρτωση του βαμβακιού σε φορτηγά </a:t>
            </a:r>
            <a:r>
              <a:rPr lang="el-GR" sz="1600" dirty="0" err="1"/>
              <a:t>κλπ</a:t>
            </a:r>
            <a:endParaRPr lang="en-US" sz="1600" dirty="0"/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Αυτές οι ανάγκες καλύπτονται, συνήθως, με «μετακλητούς εργάτες γης» (μετανάστες), που προέρχονται από διάφορες χώρες (Ρουμανία, Πακιστάν, Μπαγκλαντές </a:t>
            </a:r>
            <a:r>
              <a:rPr lang="el-GR" sz="1600" dirty="0" err="1"/>
              <a:t>κλπ</a:t>
            </a:r>
            <a:r>
              <a:rPr lang="el-GR" sz="1600" dirty="0"/>
              <a:t>).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Η απασχόληση μετακλητών εργατών γης, απαιτεί μια χρονοβόρα διαδικασία: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Αίτηση που υποβάλλεται από τους αγρότες – εργοδότες σε αρμόδιες υπηρεσίες (Περιφέρεια, τμήμα αλλοδαπών), 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Συνεργασία με τις πρεσβείες των αντίστοιχων κρατών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Έγκριση (συνήθως περιορισμένου) αριθμού εργατών που μπορεί να απασχολήσει κάποιος αγρότης, ανάλογα με τις καλλιεργούμενες εκτάσεις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Οι διαδικασίες ξεκινούν τον χειμώνα για το επόμενο καλοκαίρι</a:t>
            </a:r>
          </a:p>
        </p:txBody>
      </p:sp>
    </p:spTree>
    <p:extLst>
      <p:ext uri="{BB962C8B-B14F-4D97-AF65-F5344CB8AC3E}">
        <p14:creationId xmlns:p14="http://schemas.microsoft.com/office/powerpoint/2010/main" val="1416297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Εργαστήριο ζαχαροπλαστικής για παιδιά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21C5477-D641-4F00-8081-6896896BF6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93870" cy="2020402"/>
          </a:xfrm>
          <a:prstGeom prst="rect">
            <a:avLst/>
          </a:prstGeom>
        </p:spPr>
      </p:pic>
      <p:pic>
        <p:nvPicPr>
          <p:cNvPr id="6" name="Picture 4" descr="https://scontent.fath7-1.fna.fbcdn.net/v/t1.15752-9/56664634_2220773234842546_5212949309217046528_n.jpg?_nc_cat=103&amp;_nc_ht=scontent.fath7-1.fna&amp;oh=9ddf7a0eaa388078f2264126731ea542&amp;oe=5D4992B4">
            <a:extLst>
              <a:ext uri="{FF2B5EF4-FFF2-40B4-BE49-F238E27FC236}">
                <a16:creationId xmlns:a16="http://schemas.microsoft.com/office/drawing/2014/main" id="{1E3214D1-D84E-47D2-BAD6-20646422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964" y="1216660"/>
            <a:ext cx="3318510" cy="44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5174AED-4437-44A6-BBB7-B467E2B41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0401"/>
            <a:ext cx="2660460" cy="3547279"/>
          </a:xfrm>
          <a:prstGeom prst="rect">
            <a:avLst/>
          </a:prstGeom>
        </p:spPr>
      </p:pic>
      <p:pic>
        <p:nvPicPr>
          <p:cNvPr id="8" name="Picture 2" descr="https://scontent.fath7-1.fna.fbcdn.net/v/t1.15752-9/56985395_342419576416251_5122410243271163904_n.jpg?_nc_cat=105&amp;_nc_ht=scontent.fath7-1.fna&amp;oh=c00907e4b32372c8333cd238eba189fb&amp;oe=5D405984">
            <a:extLst>
              <a:ext uri="{FF2B5EF4-FFF2-40B4-BE49-F238E27FC236}">
                <a16:creationId xmlns:a16="http://schemas.microsoft.com/office/drawing/2014/main" id="{252549BB-F79F-42A0-BA87-19F0A45F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993" y="14654"/>
            <a:ext cx="3175006" cy="42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46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err="1"/>
              <a:t>Τσάϊ</a:t>
            </a:r>
            <a:r>
              <a:rPr lang="el-GR" dirty="0"/>
              <a:t> φιλίας που οργανώθηκε από την Ένωση Γυναικών Ελλάδας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B77177-996F-49FB-A412-2B06DE01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8632"/>
            <a:ext cx="4818856" cy="32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EED4E50-B0BB-4244-A915-2775D6B1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160" y="2145432"/>
            <a:ext cx="4439952" cy="295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425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4A26159-8411-4AE2-B70F-8A6C54C232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49793"/>
            <a:ext cx="3648405" cy="273630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6462CD1-A929-4106-83EE-9AF0825E75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449793"/>
            <a:ext cx="3515883" cy="263691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4B17233-AD0E-4799-8164-DA5923CABF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2493770"/>
            <a:ext cx="1785155" cy="2380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C4797F-23DB-4D16-AC43-35344971D2D9}"/>
              </a:ext>
            </a:extLst>
          </p:cNvPr>
          <p:cNvSpPr txBox="1"/>
          <p:nvPr/>
        </p:nvSpPr>
        <p:spPr>
          <a:xfrm>
            <a:off x="76200" y="5715000"/>
            <a:ext cx="8534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Εργαστήριο ενδυνάμωσης γυναικών που οργανώθηκε από το Κέντρο Γυναικών Καρδίτσας</a:t>
            </a:r>
          </a:p>
        </p:txBody>
      </p:sp>
    </p:spTree>
    <p:extLst>
      <p:ext uri="{BB962C8B-B14F-4D97-AF65-F5344CB8AC3E}">
        <p14:creationId xmlns:p14="http://schemas.microsoft.com/office/powerpoint/2010/main" val="992941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3CDCDF7-0EE9-4603-A118-A7CC7E229496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Συμμετοχή στην Εμποροβιοτεχνική Έκθεση Καρδίτσας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36873FC-8DFA-4CFD-A205-7C9022C2D6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" y="1033872"/>
            <a:ext cx="5022304" cy="376672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1B22981-2A5D-47DC-AF9C-BF08E9C62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816"/>
            <a:ext cx="42672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80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FB1C4F8D-83E6-4F97-9B3F-7924DB66C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Δημιουργία του Διαπολιτισμικού Κέντρου «Σταυροδρόμι» (Εγκαίνια στις 12/4/19)</a:t>
            </a:r>
          </a:p>
        </p:txBody>
      </p:sp>
    </p:spTree>
    <p:extLst>
      <p:ext uri="{BB962C8B-B14F-4D97-AF65-F5344CB8AC3E}">
        <p14:creationId xmlns:p14="http://schemas.microsoft.com/office/powerpoint/2010/main" val="1543824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Το Διαπολιτισμικό Κέντρο «Σταυροδρόμι»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27FE752-CF06-4BAF-96A4-C57F3E174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85" y="1340768"/>
            <a:ext cx="4816309" cy="361223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AC5F867-5E34-4B7A-B384-BEB296BBC6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533" y="1340767"/>
            <a:ext cx="4343467" cy="36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E3EF709-5435-4E71-A16D-AE111D25A1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" y="0"/>
            <a:ext cx="9125185" cy="6108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Παράλληλες εκδηλώσεις των εγκαινίων</a:t>
            </a:r>
          </a:p>
        </p:txBody>
      </p:sp>
    </p:spTree>
    <p:extLst>
      <p:ext uri="{BB962C8B-B14F-4D97-AF65-F5344CB8AC3E}">
        <p14:creationId xmlns:p14="http://schemas.microsoft.com/office/powerpoint/2010/main" val="1108817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AF50E02-8DB5-4103-B43E-BFCCBBC099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121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6B27-BC74-40F0-8666-99C5341F6369}"/>
              </a:ext>
            </a:extLst>
          </p:cNvPr>
          <p:cNvSpPr txBox="1"/>
          <p:nvPr/>
        </p:nvSpPr>
        <p:spPr>
          <a:xfrm>
            <a:off x="76200" y="5715000"/>
            <a:ext cx="8534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Παράλληλες εκδηλώσεις των εγκαινίων</a:t>
            </a:r>
          </a:p>
        </p:txBody>
      </p:sp>
    </p:spTree>
    <p:extLst>
      <p:ext uri="{BB962C8B-B14F-4D97-AF65-F5344CB8AC3E}">
        <p14:creationId xmlns:p14="http://schemas.microsoft.com/office/powerpoint/2010/main" val="3095569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543800" cy="515112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Η σημερινή κατάσταση</a:t>
            </a: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5800" y="2286000"/>
            <a:ext cx="7696200" cy="4267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1600" dirty="0"/>
              <a:t>Λειτουργεί το Διαπολιτισμικό Κέντρο «Το Σταυροδρόμι»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Έχει καταρτιστεί το Τοπικό Σχέδιο Στρατηγικής για την Ένταξη.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Λειτουργεί η Επιτροπή Συντονισμού (</a:t>
            </a:r>
            <a:r>
              <a:rPr lang="en-US" sz="1600" dirty="0"/>
              <a:t>Urban Working Group</a:t>
            </a:r>
            <a:r>
              <a:rPr lang="el-GR" sz="1600" dirty="0"/>
              <a:t>) με θεματικές ομάδες (Εκπαίδευση, Απασχόληση, ενώ έχει προγραμματιστεί η δημιουργία της ομάδας Υγείας, της ομάδας </a:t>
            </a:r>
            <a:r>
              <a:rPr lang="el-GR" sz="1600" dirty="0" err="1"/>
              <a:t>Προνοιακών</a:t>
            </a:r>
            <a:r>
              <a:rPr lang="el-GR" sz="1600" dirty="0"/>
              <a:t> δράσεων και της ομάδας Ελεύθερου Χρόνου)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Βρίσκεται σε εξέλιξη το έργο </a:t>
            </a:r>
            <a:r>
              <a:rPr lang="en-US" sz="1600" dirty="0"/>
              <a:t>YES!</a:t>
            </a:r>
            <a:r>
              <a:rPr lang="el-GR" sz="1600" dirty="0"/>
              <a:t> που χρηματοδοτείται από το </a:t>
            </a:r>
            <a:r>
              <a:rPr lang="en-US" sz="1600" dirty="0"/>
              <a:t>EEA Grants</a:t>
            </a:r>
            <a:r>
              <a:rPr lang="el-GR" sz="1600" dirty="0"/>
              <a:t>, μέσω του οποίου παρέχονται οι υπηρεσίες </a:t>
            </a:r>
            <a:r>
              <a:rPr lang="en-US" sz="1600" dirty="0"/>
              <a:t>coaching </a:t>
            </a:r>
            <a:r>
              <a:rPr lang="el-GR" sz="1600" dirty="0"/>
              <a:t>και άλλες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Βρίσκεται σε εξέλιξη το έργο </a:t>
            </a:r>
            <a:r>
              <a:rPr lang="en-US" sz="1600" dirty="0"/>
              <a:t>Share Sira </a:t>
            </a:r>
            <a:r>
              <a:rPr lang="el-GR" sz="1600" dirty="0"/>
              <a:t>που χρηματοδοτείται από το </a:t>
            </a:r>
            <a:r>
              <a:rPr lang="en-US" sz="1600" dirty="0"/>
              <a:t>AMIF</a:t>
            </a:r>
            <a:r>
              <a:rPr lang="el-GR" sz="1600" dirty="0"/>
              <a:t> μέσω του οποίου ανταλλάσσεται τεχνογνωσία και εμπειρίες με άλλους δήμους της ΕΕ και υποστηρίζεται η διοργάνωση τοπικών συζητήσεων στρογγυλής τράπεζας για την οργάνωση πιλοτικών δράσεων υπέρ των Προσφύγων.</a:t>
            </a:r>
          </a:p>
        </p:txBody>
      </p:sp>
    </p:spTree>
    <p:extLst>
      <p:ext uri="{BB962C8B-B14F-4D97-AF65-F5344CB8AC3E}">
        <p14:creationId xmlns:p14="http://schemas.microsoft.com/office/powerpoint/2010/main" val="2710485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838200"/>
            <a:ext cx="7543800" cy="515112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Η νέα προσέγγιση στην εργασιακή ένταξη</a:t>
            </a: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5800" y="1676400"/>
            <a:ext cx="7696200" cy="4876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1600" dirty="0"/>
              <a:t>Η εργασιακή ένταξη υποστηρίζεται από τις παρακάτω εσωτερικές διαδικασίες - δραστηριότητες: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Παροχή υπηρεσιών </a:t>
            </a:r>
            <a:r>
              <a:rPr lang="en-US" sz="1400" dirty="0"/>
              <a:t>coaching</a:t>
            </a:r>
            <a:r>
              <a:rPr lang="el-GR" sz="1400" dirty="0"/>
              <a:t> σε άτομα 18-29 ετών 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Οργάνωση σεμιναρίων διάρκειας 50 ωρών (όταν το επιτρέπουν οι συνθήκες) που εστιάζουν στην ανάπτυξη συγκεκριμένων δεξιοτήτων (π.χ. εκμάθηση χρήσης Η/Υ)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Μαθήματα Ελληνικών για ενήλικες που προσφέρονται από εξειδικευμένη εκπαιδευτικό. Παράλληλα λειτουργούν οι τάξεις:</a:t>
            </a:r>
          </a:p>
          <a:p>
            <a:pPr lvl="2">
              <a:buFont typeface="Wingdings" pitchFamily="2" charset="2"/>
              <a:buChar char="v"/>
            </a:pPr>
            <a:r>
              <a:rPr lang="el-GR" sz="1100" dirty="0"/>
              <a:t>εκμάθησης της μητρικής γλώσσας (για παιδιά), </a:t>
            </a:r>
          </a:p>
          <a:p>
            <a:pPr lvl="2">
              <a:buFont typeface="Wingdings" pitchFamily="2" charset="2"/>
              <a:buChar char="v"/>
            </a:pPr>
            <a:r>
              <a:rPr lang="el-GR" sz="1100" dirty="0"/>
              <a:t>ενισχυτικής διδασκαλίας (για παιδιά επίσης)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Υποδοχή από εκπαιδευμένη Κοινωνική Επιστήμονα των εργοδοτών που ενδιαφέρονται να απασχολήσουν Πρόσφυγες και διάχυση των θέσεων εργασίας στις κοινότητες των Προσφύγων 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Αυτή τη στιγμή απασχολούνται σε επιχειρήσεις 11 άτομα.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Υπάρχουν σχετικά ρεπορτάζ που δημοσιοποιούν τις απόψεις των εργοδοτών και των εργαζομένων Προσφύγων (π.χ. </a:t>
            </a:r>
            <a:r>
              <a:rPr lang="en-US" sz="16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https://wearesolomon.com/mag/on-the-move-el/h-ellada-tha-metaniwsei-poy-den-mas-aksiopoihse/?lang=el&amp;fbclid=IwAR0gfoucZaD7XpvVzEA0nxfLIZEfRWk_d0V-9F7Mzs8a0NtnmXKQydtpGxY</a:t>
            </a:r>
            <a:r>
              <a:rPr lang="el-GR" sz="1600" dirty="0"/>
              <a:t>)</a:t>
            </a:r>
          </a:p>
          <a:p>
            <a:pPr>
              <a:buFont typeface="Wingdings" pitchFamily="2" charset="2"/>
              <a:buChar char="v"/>
            </a:pP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244619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8789" y="533400"/>
            <a:ext cx="7543800" cy="591312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Οι πρώτες ενέργειες για την εργασιακή ένταξη των προσφύγων</a:t>
            </a: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5800" y="1447800"/>
            <a:ext cx="7696200" cy="43434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l-GR" sz="1600" dirty="0"/>
              <a:t>Για τη διευκόλυνση της επικοινωνίας μεταξύ του αγρότη – εργοδότη, διατέθηκε ένας διερμηνέας* 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Η υποστήριξή του κάλυπτε τα εξής: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Τη διαπραγμάτευση αμοιβής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Το συντονισμό των προσφύγων για τη δημιουργία συνεργείων, σε συνεργασία με άλλα στελέχη που ασχολούνται (εθελοντικά) με την εργασιακή ένταξη των Προσφύγων 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Τις συνεννοήσεις από το σημείο συνάντησης μέχρι το χωράφι, </a:t>
            </a:r>
          </a:p>
          <a:p>
            <a:pPr lvl="1">
              <a:buFont typeface="Wingdings" pitchFamily="2" charset="2"/>
              <a:buChar char="v"/>
            </a:pPr>
            <a:r>
              <a:rPr lang="el-GR" sz="1400" dirty="0"/>
              <a:t>Τις συνεννοήσεις στο ζύγισμα (αν η αμοιβή σχετιζόταν με τη συγκομισμένη ποσότητα) και την τελική πληρωμή 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Η απασχόληση του διερμηνέα ξεκινούσε στις 6πμ και βρισκόταν σε διαρκή επικοινωνία με την υπόλοιπη ομάδα του έργου. 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Τελικά ο διερμηνέας είχε διπλό ρόλο: του διερμηνέα και του καθοδηγητή – εκπαιδευτή των προσφύγων πάνω στη συλλογή βιομηχανικής πιπεριάς. 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 συντονισμός για τη δημιουργία συνεργείων για την επόμενη ημέρα, απαιτούσε μεγάλη προσπάθεια και μερικές φορές ολοκληρωνόταν αργά το βράδυ της προηγούμενης ημέρας. 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Η παρουσία του καθοδηγητή – εκπαιδευτή κρίθηκε απαραίτητη για την βελτιστοποίηση της ποιότητας της παρεχόμενης εργασίας.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Εξασφαλίστηκε έτσι η εκτίμηση της εργασίας των </a:t>
            </a:r>
            <a:r>
              <a:rPr lang="en-US" sz="1600" dirty="0" err="1"/>
              <a:t>PoCs</a:t>
            </a:r>
            <a:r>
              <a:rPr lang="el-GR" sz="1600" dirty="0"/>
              <a:t> από τους εργοδότες και η ανάπτυξη σχέσεων εμπιστοσύνης</a:t>
            </a:r>
          </a:p>
          <a:p>
            <a:pPr>
              <a:buFont typeface="Wingdings" pitchFamily="2" charset="2"/>
              <a:buChar char="v"/>
            </a:pPr>
            <a:r>
              <a:rPr lang="el-GR" sz="1600" dirty="0"/>
              <a:t>Οι πόροι που διατέθηκαν μέχρι σήμερα είναι ένας διερμηνέας – πολιτιστικός διαμεσολαβητής ή εκπαιδευτής εργασίας και το κόστος μετακίνησής του προς και από τα χωράφια.</a:t>
            </a:r>
          </a:p>
          <a:p>
            <a:pPr>
              <a:buFont typeface="Wingdings" pitchFamily="2" charset="2"/>
              <a:buChar char="v"/>
            </a:pPr>
            <a:endParaRPr lang="el-GR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2BF28-FDC4-43B7-9353-AF8E1EA8077F}"/>
              </a:ext>
            </a:extLst>
          </p:cNvPr>
          <p:cNvSpPr txBox="1"/>
          <p:nvPr/>
        </p:nvSpPr>
        <p:spPr>
          <a:xfrm>
            <a:off x="685800" y="5867400"/>
            <a:ext cx="685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*Συγκριτικό</a:t>
            </a:r>
            <a:r>
              <a:rPr lang="el-GR" dirty="0"/>
              <a:t> </a:t>
            </a:r>
            <a:r>
              <a:rPr lang="el-GR" sz="20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πλεονέκτημα</a:t>
            </a:r>
            <a:r>
              <a:rPr lang="el-GR" dirty="0"/>
              <a:t>: Ένας από τους διερμηνείς (</a:t>
            </a:r>
            <a:r>
              <a:rPr lang="el-GR" dirty="0" err="1"/>
              <a:t>Φεράς</a:t>
            </a:r>
            <a:r>
              <a:rPr lang="el-GR" dirty="0"/>
              <a:t>) είναι γεωπόνος με μεγάλη εμπειρία σε αγροτικές καλλιέργειες</a:t>
            </a:r>
          </a:p>
        </p:txBody>
      </p:sp>
    </p:spTree>
    <p:extLst>
      <p:ext uri="{BB962C8B-B14F-4D97-AF65-F5344CB8AC3E}">
        <p14:creationId xmlns:p14="http://schemas.microsoft.com/office/powerpoint/2010/main" val="2734012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685800" y="4343400"/>
            <a:ext cx="8229600" cy="591312"/>
          </a:xfrm>
        </p:spPr>
        <p:txBody>
          <a:bodyPr>
            <a:normAutofit/>
          </a:bodyPr>
          <a:lstStyle/>
          <a:p>
            <a:pPr algn="ctr"/>
            <a:r>
              <a:rPr lang="el-GR" sz="2000" b="1" i="1" dirty="0">
                <a:solidFill>
                  <a:srgbClr val="002060"/>
                </a:solidFill>
              </a:rPr>
              <a:t>Ευχαριστώ για την προσοχή σας!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545268D-D4D9-4D04-80B9-4821EE30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796206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n-gkitsa\Desktop\New folder\IMG_288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4582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υπαίθριος, χλόη, δέντρ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E908DC2F-2827-4F3E-AF62-E911DB845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Εικόνα 4" descr="Εικόνα που περιέχει χλόη, υπαίθριος, ουρανός, πεδί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5C051AB4-744C-49F5-B188-2A981F6C2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υπαίθριος, χλόη, έδαφ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6C7B600A-98F3-489D-8430-5B8C3927E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ουρανός, χλόη, δέντρ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CEEE5CB5-1502-4C54-9BA1-E524155D7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1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χλόη, υπαίθριος, άτομ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2490E773-554E-468B-BEF0-568F7EC07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620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954</TotalTime>
  <Words>1350</Words>
  <Application>Microsoft Office PowerPoint</Application>
  <PresentationFormat>Προβολή στην οθόνη (4:3)</PresentationFormat>
  <Paragraphs>123</Paragraphs>
  <Slides>40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5" baseType="lpstr">
      <vt:lpstr>Calibri</vt:lpstr>
      <vt:lpstr>Constantia</vt:lpstr>
      <vt:lpstr>Wingdings</vt:lpstr>
      <vt:lpstr>Wingdings 2</vt:lpstr>
      <vt:lpstr>Ροή</vt:lpstr>
      <vt:lpstr>Παρουσίαση του PowerPoint</vt:lpstr>
      <vt:lpstr>Οι Πρόσφυγες στην Καρδίτσα και το πρόγραμμα ESTIA</vt:lpstr>
      <vt:lpstr>Οι ευκαιρίες για την απασχόληση Προσφύγων ως εργατών γης στην Καρδίτσα</vt:lpstr>
      <vt:lpstr>Οι πρώτες ενέργειες για την εργασιακή ένταξη των προσφύγων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συνέχεια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Μαθήματα που έμαθε η ομάδα!</vt:lpstr>
      <vt:lpstr>Άλλες δράσεις ένταξης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Εκδήλωση στο Μουσικό σχολείο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σημερινή κατάσταση</vt:lpstr>
      <vt:lpstr>Η νέα προσέγγιση στην εργασιακή ένταξη</vt:lpstr>
      <vt:lpstr>Ευχαριστώ για την προσοχή σας!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ΤΡΟΠΟΣ ΟΡΓΑΝΩΣΗΣ ΕΡΓΑΣΙΑΣ</dc:title>
  <dc:creator>un-gkitsa</dc:creator>
  <cp:lastModifiedBy>USER</cp:lastModifiedBy>
  <cp:revision>85</cp:revision>
  <dcterms:created xsi:type="dcterms:W3CDTF">2018-08-25T10:52:19Z</dcterms:created>
  <dcterms:modified xsi:type="dcterms:W3CDTF">2021-06-24T18:07:26Z</dcterms:modified>
</cp:coreProperties>
</file>